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57" r:id="rId5"/>
    <p:sldId id="303" r:id="rId6"/>
    <p:sldId id="309" r:id="rId7"/>
    <p:sldId id="282" r:id="rId8"/>
    <p:sldId id="305" r:id="rId9"/>
    <p:sldId id="285" r:id="rId10"/>
    <p:sldId id="283" r:id="rId11"/>
    <p:sldId id="306" r:id="rId12"/>
    <p:sldId id="307" r:id="rId13"/>
    <p:sldId id="297" r:id="rId14"/>
    <p:sldId id="298" r:id="rId15"/>
    <p:sldId id="308" r:id="rId16"/>
    <p:sldId id="290" r:id="rId17"/>
    <p:sldId id="291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45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77536-E1E8-4CDC-9631-89E6FAC11203}" type="datetimeFigureOut">
              <a:rPr lang="nl-NL" smtClean="0"/>
              <a:pPr/>
              <a:t>29-10-2020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5B1FC-C26C-49EB-9281-E4AE247FE64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399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044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33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59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0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711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91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59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6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31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0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007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www.bioplek.org/animaties/voortplanting/mn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bioplek.org/animaties/voortplanting/vrgeslachtsorg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216688"/>
          </a:xfrm>
        </p:spPr>
        <p:txBody>
          <a:bodyPr vert="horz" lIns="0" rIns="18288" anchor="t">
            <a:normAutofit/>
          </a:bodyPr>
          <a:lstStyle/>
          <a:p>
            <a:pPr algn="l"/>
            <a:r>
              <a:rPr lang="nl-NL" dirty="0"/>
              <a:t>Introductie Groei, ontwikkeling en</a:t>
            </a:r>
          </a:p>
          <a:p>
            <a:pPr algn="l"/>
            <a:r>
              <a:rPr lang="nl-NL" dirty="0"/>
              <a:t>ontwikkelingsproblemen van de cliënt</a:t>
            </a:r>
          </a:p>
          <a:p>
            <a:pPr algn="l"/>
            <a:endParaRPr lang="nl-NL" dirty="0"/>
          </a:p>
          <a:p>
            <a:pPr algn="l"/>
            <a:endParaRPr lang="nl-NL" dirty="0"/>
          </a:p>
          <a:p>
            <a:pPr algn="l"/>
            <a:endParaRPr lang="nl-NL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0F7892B7-6F21-4004-BC33-7B9BE08DA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125" y="1266825"/>
            <a:ext cx="7851648" cy="1828800"/>
          </a:xfrm>
        </p:spPr>
        <p:txBody>
          <a:bodyPr/>
          <a:lstStyle/>
          <a:p>
            <a:pPr algn="l"/>
            <a:r>
              <a:rPr lang="nl-NL" dirty="0"/>
              <a:t>Gezondheidskunde </a:t>
            </a:r>
          </a:p>
        </p:txBody>
      </p:sp>
    </p:spTree>
    <p:extLst>
      <p:ext uri="{BB962C8B-B14F-4D97-AF65-F5344CB8AC3E}">
        <p14:creationId xmlns:p14="http://schemas.microsoft.com/office/powerpoint/2010/main" val="1002827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De vrouwelijke geslachtsorganen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Uitwendig</a:t>
            </a: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358899"/>
              </p:ext>
            </p:extLst>
          </p:nvPr>
        </p:nvGraphicFramePr>
        <p:xfrm>
          <a:off x="359532" y="2495701"/>
          <a:ext cx="8424936" cy="410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886">
                <a:tc>
                  <a:txBody>
                    <a:bodyPr/>
                    <a:lstStyle/>
                    <a:p>
                      <a:r>
                        <a:rPr lang="nl-NL" dirty="0"/>
                        <a:t>Onderdeel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Bevat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550">
                <a:tc>
                  <a:txBody>
                    <a:bodyPr/>
                    <a:lstStyle/>
                    <a:p>
                      <a:r>
                        <a:rPr lang="nl-NL" dirty="0"/>
                        <a:t>schaamheuvel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onderhuids vetweefsel en is sterk behaard.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3544">
                <a:tc>
                  <a:txBody>
                    <a:bodyPr/>
                    <a:lstStyle/>
                    <a:p>
                      <a:r>
                        <a:rPr lang="nl-NL" dirty="0"/>
                        <a:t>grote schaamlippen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vet, zwellichamen, zweet-, slijm-, geur- en talgklieren. Buitenkant veel haar, binnenkant niet.</a:t>
                      </a:r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550">
                <a:tc>
                  <a:txBody>
                    <a:bodyPr/>
                    <a:lstStyle/>
                    <a:p>
                      <a:r>
                        <a:rPr lang="nl-NL" dirty="0"/>
                        <a:t>kleine schaamlippen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weinig vet en slijmklieren.</a:t>
                      </a:r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5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clitoris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veel bloedvaten en zenuwen. </a:t>
                      </a:r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323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Inwendig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47088"/>
            <a:ext cx="8229600" cy="4965896"/>
          </a:xfrm>
        </p:spPr>
        <p:txBody>
          <a:bodyPr>
            <a:normAutofit fontScale="85000" lnSpcReduction="10000"/>
          </a:bodyPr>
          <a:lstStyle/>
          <a:p>
            <a:r>
              <a:rPr lang="nl-NL" sz="2400" b="1" dirty="0"/>
              <a:t>Vagina</a:t>
            </a:r>
            <a:r>
              <a:rPr lang="nl-NL" sz="2400" dirty="0"/>
              <a:t> </a:t>
            </a:r>
          </a:p>
          <a:p>
            <a:pPr lvl="1"/>
            <a:r>
              <a:rPr lang="nl-NL" dirty="0"/>
              <a:t>Buisvormig met een lengte van 8-10 cm</a:t>
            </a:r>
          </a:p>
          <a:p>
            <a:pPr lvl="1"/>
            <a:r>
              <a:rPr lang="nl-NL" dirty="0"/>
              <a:t>Rekbaar door slijmvlies, bindweefsel en spierlaag. </a:t>
            </a:r>
          </a:p>
          <a:p>
            <a:pPr>
              <a:buFontTx/>
              <a:buNone/>
            </a:pPr>
            <a:endParaRPr lang="nl-NL" sz="2400" dirty="0"/>
          </a:p>
          <a:p>
            <a:r>
              <a:rPr lang="nl-NL" sz="2400" b="1" dirty="0"/>
              <a:t>Baarmoeder</a:t>
            </a:r>
            <a:r>
              <a:rPr lang="nl-NL" sz="2400" dirty="0"/>
              <a:t> </a:t>
            </a:r>
          </a:p>
          <a:p>
            <a:pPr lvl="1"/>
            <a:r>
              <a:rPr lang="nl-NL" dirty="0"/>
              <a:t>10-15 cm lang. </a:t>
            </a:r>
          </a:p>
          <a:p>
            <a:pPr lvl="1"/>
            <a:r>
              <a:rPr lang="nl-NL" dirty="0"/>
              <a:t>onderste deel: de baarmoederhals en baarmoedermond</a:t>
            </a:r>
          </a:p>
          <a:p>
            <a:pPr lvl="1"/>
            <a:endParaRPr lang="nl-NL" dirty="0"/>
          </a:p>
          <a:p>
            <a:pPr>
              <a:lnSpc>
                <a:spcPct val="90000"/>
              </a:lnSpc>
            </a:pPr>
            <a:r>
              <a:rPr lang="nl-NL" sz="2400" b="1" dirty="0"/>
              <a:t>Eileider</a:t>
            </a:r>
            <a:r>
              <a:rPr lang="nl-NL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nl-NL" dirty="0"/>
              <a:t>vervoer van eicel uit eierstok naar de baarmoeder </a:t>
            </a:r>
            <a:r>
              <a:rPr lang="nl-NL" dirty="0" err="1"/>
              <a:t>mbv</a:t>
            </a:r>
            <a:r>
              <a:rPr lang="nl-NL" dirty="0"/>
              <a:t> trilharen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±10 cm </a:t>
            </a:r>
            <a:r>
              <a:rPr lang="en-US" dirty="0" err="1"/>
              <a:t>lang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nl-NL" sz="2400" b="1" dirty="0"/>
              <a:t>Eierstokken</a:t>
            </a:r>
            <a:r>
              <a:rPr lang="nl-NL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nl-NL" dirty="0"/>
              <a:t>Boonvormig, ongeveer 5 cm lang. </a:t>
            </a:r>
          </a:p>
          <a:p>
            <a:pPr lvl="1">
              <a:lnSpc>
                <a:spcPct val="90000"/>
              </a:lnSpc>
            </a:pPr>
            <a:r>
              <a:rPr lang="nl-NL" dirty="0"/>
              <a:t>Eicellen gevormd en de vrouwelijke geslachtshormonen gemaakt</a:t>
            </a:r>
          </a:p>
        </p:txBody>
      </p:sp>
    </p:spTree>
    <p:extLst>
      <p:ext uri="{BB962C8B-B14F-4D97-AF65-F5344CB8AC3E}">
        <p14:creationId xmlns:p14="http://schemas.microsoft.com/office/powerpoint/2010/main" val="3054500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291055-02F1-4E8E-AE09-110666659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mannelijke geslachtorganen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5B9E09-D69A-45AB-91D2-7D2C90B41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Anatomie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hlinkClick r:id="rId2"/>
              </a:rPr>
              <a:t>http://www.bioplek.org/animaties/voortplanting/mn.html</a:t>
            </a:r>
            <a:r>
              <a:rPr lang="nl-NL" dirty="0"/>
              <a:t>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5AA5AB8-E533-4018-AA5D-CE09F0DBD5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025" y="3872638"/>
            <a:ext cx="2592198" cy="254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831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Uitwendig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nl-NL" sz="2800" dirty="0"/>
          </a:p>
          <a:p>
            <a:pPr marL="0" indent="0">
              <a:lnSpc>
                <a:spcPct val="80000"/>
              </a:lnSpc>
              <a:buNone/>
            </a:pPr>
            <a:r>
              <a:rPr lang="nl-NL" sz="2800" dirty="0"/>
              <a:t>Penis</a:t>
            </a:r>
          </a:p>
          <a:p>
            <a:pPr lvl="1">
              <a:lnSpc>
                <a:spcPct val="80000"/>
              </a:lnSpc>
            </a:pPr>
            <a:r>
              <a:rPr lang="nl-NL" sz="2600" dirty="0"/>
              <a:t>Zwellichamen</a:t>
            </a:r>
          </a:p>
          <a:p>
            <a:pPr lvl="1">
              <a:lnSpc>
                <a:spcPct val="80000"/>
              </a:lnSpc>
            </a:pPr>
            <a:r>
              <a:rPr lang="nl-NL" sz="2600" dirty="0"/>
              <a:t>Eikel</a:t>
            </a:r>
          </a:p>
          <a:p>
            <a:pPr lvl="1">
              <a:lnSpc>
                <a:spcPct val="80000"/>
              </a:lnSpc>
            </a:pPr>
            <a:r>
              <a:rPr lang="nl-NL" sz="2600" dirty="0"/>
              <a:t>voorhuid</a:t>
            </a:r>
          </a:p>
          <a:p>
            <a:pPr marL="0" indent="0">
              <a:lnSpc>
                <a:spcPct val="80000"/>
              </a:lnSpc>
              <a:buNone/>
            </a:pPr>
            <a:endParaRPr lang="nl-NL" sz="2800" dirty="0"/>
          </a:p>
          <a:p>
            <a:pPr marL="0" indent="0">
              <a:lnSpc>
                <a:spcPct val="80000"/>
              </a:lnSpc>
              <a:buNone/>
            </a:pPr>
            <a:endParaRPr lang="nl-NL" sz="2800" dirty="0"/>
          </a:p>
          <a:p>
            <a:pPr marL="0" indent="0">
              <a:lnSpc>
                <a:spcPct val="80000"/>
              </a:lnSpc>
              <a:buNone/>
            </a:pPr>
            <a:r>
              <a:rPr lang="nl-NL" sz="2800" dirty="0"/>
              <a:t>Balzak (scrotum)</a:t>
            </a:r>
          </a:p>
          <a:p>
            <a:pPr lvl="1">
              <a:lnSpc>
                <a:spcPct val="80000"/>
              </a:lnSpc>
            </a:pPr>
            <a:r>
              <a:rPr lang="nl-NL" dirty="0"/>
              <a:t>Z</a:t>
            </a:r>
            <a:r>
              <a:rPr lang="nl-NL" sz="2400" dirty="0"/>
              <a:t>aadballen</a:t>
            </a:r>
          </a:p>
          <a:p>
            <a:pPr lvl="1">
              <a:lnSpc>
                <a:spcPct val="80000"/>
              </a:lnSpc>
            </a:pPr>
            <a:r>
              <a:rPr lang="nl-NL" sz="2400" dirty="0"/>
              <a:t>Bijballen</a:t>
            </a:r>
          </a:p>
          <a:p>
            <a:pPr lvl="1">
              <a:lnSpc>
                <a:spcPct val="80000"/>
              </a:lnSpc>
            </a:pPr>
            <a:r>
              <a:rPr lang="nl-NL" sz="2400" dirty="0"/>
              <a:t>Zaadleider.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nl-NL" sz="1800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nl-NL" sz="1800" dirty="0"/>
              <a:t>	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nl-NL" sz="1800" dirty="0"/>
              <a:t>	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C6596B7-D813-42B0-8B5B-5426B64CCC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562" y="704088"/>
            <a:ext cx="2380004" cy="2672029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B9D44680-EFE9-4C3A-9FB1-B1A1AC674C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704" y="2627646"/>
            <a:ext cx="2390945" cy="3586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019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Inwendig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365579"/>
              </p:ext>
            </p:extLst>
          </p:nvPr>
        </p:nvGraphicFramePr>
        <p:xfrm>
          <a:off x="457200" y="2339340"/>
          <a:ext cx="8329286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4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Onderdeel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Functie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zaadballen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rijpen de zaadcellen en worden de mannelijke hormonen gemaakt.</a:t>
                      </a:r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bijbal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opslagruimte voor de rijpe zaadcellen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zaadleider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vervoer zaadcellen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zaadblaasjes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scheiden vocht af wat voedingsstoffen bevat voor de zaadcellen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Prostaat  (=klierweefsel)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maakt vocht voor de beweeglijkheid van de zaadcellen</a:t>
                      </a:r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5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84E461-556A-47E0-BEFB-E54133FC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Deze periode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E313DE-09C5-40E3-86A6-4C97DC3B7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Groei, ontwikkeling en ontwikkelingsproblemen van de cliënt</a:t>
            </a:r>
          </a:p>
          <a:p>
            <a:r>
              <a:rPr lang="nl-NL" dirty="0"/>
              <a:t>Geslachtsorganen</a:t>
            </a:r>
          </a:p>
          <a:p>
            <a:r>
              <a:rPr lang="nl-NL" dirty="0"/>
              <a:t>Zwangerschap</a:t>
            </a:r>
          </a:p>
          <a:p>
            <a:r>
              <a:rPr lang="nl-NL" dirty="0"/>
              <a:t>Zieke kinderen</a:t>
            </a:r>
          </a:p>
          <a:p>
            <a:r>
              <a:rPr lang="nl-NL" dirty="0"/>
              <a:t>Oncologie</a:t>
            </a:r>
          </a:p>
          <a:p>
            <a:r>
              <a:rPr lang="nl-NL" dirty="0"/>
              <a:t>Pijn</a:t>
            </a:r>
          </a:p>
        </p:txBody>
      </p:sp>
    </p:spTree>
    <p:extLst>
      <p:ext uri="{BB962C8B-B14F-4D97-AF65-F5344CB8AC3E}">
        <p14:creationId xmlns:p14="http://schemas.microsoft.com/office/powerpoint/2010/main" val="2438576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84E461-556A-47E0-BEFB-E54133FC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Introductie deze periode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E313DE-09C5-40E3-86A6-4C97DC3B7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0864"/>
            <a:ext cx="8229600" cy="4288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Lesmateriaal:</a:t>
            </a:r>
          </a:p>
          <a:p>
            <a:r>
              <a:rPr lang="nl-NL" dirty="0"/>
              <a:t>VVT 1 (theorie en werkboek)</a:t>
            </a:r>
          </a:p>
          <a:p>
            <a:r>
              <a:rPr lang="nl-NL" dirty="0"/>
              <a:t>Gehandicaptenzorg (theorie- en werkboek)</a:t>
            </a:r>
          </a:p>
          <a:p>
            <a:r>
              <a:rPr lang="nl-NL" dirty="0"/>
              <a:t>Reader Bevruchting, zwangerschap en geboorte</a:t>
            </a:r>
          </a:p>
          <a:p>
            <a:r>
              <a:rPr lang="nl-NL" dirty="0"/>
              <a:t>Reader Geslachtsorganen</a:t>
            </a:r>
          </a:p>
          <a:p>
            <a:r>
              <a:rPr lang="nl-NL" dirty="0"/>
              <a:t>Reader Aandoeningen van de geslachtorganen en gezondheidsproblemen rondom de voortplanting en seksualiteit</a:t>
            </a:r>
          </a:p>
          <a:p>
            <a:r>
              <a:rPr lang="nl-NL" dirty="0"/>
              <a:t>Reader Zieken kinderen</a:t>
            </a:r>
          </a:p>
        </p:txBody>
      </p:sp>
    </p:spTree>
    <p:extLst>
      <p:ext uri="{BB962C8B-B14F-4D97-AF65-F5344CB8AC3E}">
        <p14:creationId xmlns:p14="http://schemas.microsoft.com/office/powerpoint/2010/main" val="2201438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man vrou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76500" y="3010487"/>
            <a:ext cx="2796353" cy="334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Geslachtskenmerken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l-NL" u="sng" dirty="0"/>
              <a:t>Primair:</a:t>
            </a:r>
          </a:p>
          <a:p>
            <a:pPr>
              <a:buFontTx/>
              <a:buNone/>
            </a:pPr>
            <a:r>
              <a:rPr lang="nl-NL" dirty="0"/>
              <a:t>Bij de geboorte al zichtbaar.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l-NL" u="sng" dirty="0"/>
              <a:t>Secundair:</a:t>
            </a:r>
          </a:p>
          <a:p>
            <a:pPr>
              <a:buFontTx/>
              <a:buNone/>
            </a:pPr>
            <a:r>
              <a:rPr lang="nl-NL" dirty="0"/>
              <a:t>Worden pas in de puberteit zichtbaar.</a:t>
            </a:r>
          </a:p>
        </p:txBody>
      </p:sp>
    </p:spTree>
    <p:extLst>
      <p:ext uri="{BB962C8B-B14F-4D97-AF65-F5344CB8AC3E}">
        <p14:creationId xmlns:p14="http://schemas.microsoft.com/office/powerpoint/2010/main" val="69133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49D18A-A3BC-4172-9811-86E679F6E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Primaire geslachtskenmerken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EC2F6A-092E-40CE-ACF0-D3A29A1A75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Vrouwelijk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Eierstokken</a:t>
            </a:r>
          </a:p>
          <a:p>
            <a:r>
              <a:rPr lang="nl-NL" dirty="0"/>
              <a:t>Eileiders</a:t>
            </a:r>
          </a:p>
          <a:p>
            <a:r>
              <a:rPr lang="nl-NL" dirty="0"/>
              <a:t>Baarmoeder</a:t>
            </a:r>
          </a:p>
          <a:p>
            <a:r>
              <a:rPr lang="nl-NL" dirty="0"/>
              <a:t>Vagina</a:t>
            </a:r>
          </a:p>
          <a:p>
            <a:r>
              <a:rPr lang="nl-NL" dirty="0"/>
              <a:t>Ontwikkeling van grote schaamlippen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0BC98CB-5ADB-44D0-BD3B-F68C49FD5B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Mannelijk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Zaadballen</a:t>
            </a:r>
          </a:p>
          <a:p>
            <a:r>
              <a:rPr lang="nl-NL" dirty="0"/>
              <a:t>Bijballen</a:t>
            </a:r>
          </a:p>
          <a:p>
            <a:r>
              <a:rPr lang="nl-NL" dirty="0"/>
              <a:t>Prostaat</a:t>
            </a:r>
          </a:p>
          <a:p>
            <a:r>
              <a:rPr lang="nl-NL" dirty="0"/>
              <a:t>Penis </a:t>
            </a:r>
          </a:p>
        </p:txBody>
      </p:sp>
    </p:spTree>
    <p:extLst>
      <p:ext uri="{BB962C8B-B14F-4D97-AF65-F5344CB8AC3E}">
        <p14:creationId xmlns:p14="http://schemas.microsoft.com/office/powerpoint/2010/main" val="343161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dirty="0"/>
              <a:t>Secundaire geslachtskenmerken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NL" sz="2400" dirty="0"/>
              <a:t>Vrouwelijk</a:t>
            </a:r>
          </a:p>
          <a:p>
            <a:pPr>
              <a:lnSpc>
                <a:spcPct val="90000"/>
              </a:lnSpc>
            </a:pPr>
            <a:endParaRPr lang="nl-NL" sz="2400" dirty="0"/>
          </a:p>
          <a:p>
            <a:pPr>
              <a:lnSpc>
                <a:spcPct val="90000"/>
              </a:lnSpc>
            </a:pPr>
            <a:r>
              <a:rPr lang="nl-NL" sz="2400" dirty="0"/>
              <a:t>Ontwikkeling van borsten</a:t>
            </a:r>
          </a:p>
          <a:p>
            <a:pPr>
              <a:lnSpc>
                <a:spcPct val="90000"/>
              </a:lnSpc>
            </a:pPr>
            <a:r>
              <a:rPr lang="nl-NL" sz="2400" dirty="0"/>
              <a:t>Ontwikkeling kleine schaamlippen</a:t>
            </a:r>
          </a:p>
          <a:p>
            <a:pPr>
              <a:lnSpc>
                <a:spcPct val="90000"/>
              </a:lnSpc>
            </a:pPr>
            <a:r>
              <a:rPr lang="nl-NL" sz="2400" dirty="0"/>
              <a:t>Ontwikkelen volwassen beharingspatroon:</a:t>
            </a:r>
          </a:p>
          <a:p>
            <a:pPr lvl="1">
              <a:lnSpc>
                <a:spcPct val="90000"/>
              </a:lnSpc>
            </a:pPr>
            <a:r>
              <a:rPr lang="nl-NL" sz="2200" dirty="0"/>
              <a:t>Oksels</a:t>
            </a:r>
          </a:p>
          <a:p>
            <a:pPr lvl="1">
              <a:lnSpc>
                <a:spcPct val="90000"/>
              </a:lnSpc>
            </a:pPr>
            <a:r>
              <a:rPr lang="nl-NL" sz="2200" dirty="0"/>
              <a:t>Schaamstreek </a:t>
            </a:r>
          </a:p>
          <a:p>
            <a:pPr>
              <a:lnSpc>
                <a:spcPct val="90000"/>
              </a:lnSpc>
            </a:pPr>
            <a:r>
              <a:rPr lang="nl-NL" sz="2400" dirty="0"/>
              <a:t>Rondere lichaamsvormen</a:t>
            </a:r>
          </a:p>
          <a:p>
            <a:pPr>
              <a:lnSpc>
                <a:spcPct val="90000"/>
              </a:lnSpc>
            </a:pPr>
            <a:r>
              <a:rPr lang="nl-NL" sz="2400" dirty="0"/>
              <a:t>Verbreding van bekken</a:t>
            </a:r>
          </a:p>
          <a:p>
            <a:pPr>
              <a:lnSpc>
                <a:spcPct val="90000"/>
              </a:lnSpc>
            </a:pPr>
            <a:r>
              <a:rPr lang="nl-NL" sz="2400" dirty="0"/>
              <a:t>Menstruatie </a:t>
            </a:r>
          </a:p>
          <a:p>
            <a:pPr>
              <a:lnSpc>
                <a:spcPct val="90000"/>
              </a:lnSpc>
              <a:buFontTx/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72170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" y="338328"/>
            <a:ext cx="8503920" cy="1143000"/>
          </a:xfrm>
        </p:spPr>
        <p:txBody>
          <a:bodyPr>
            <a:noAutofit/>
          </a:bodyPr>
          <a:lstStyle/>
          <a:p>
            <a:r>
              <a:rPr lang="nl-NL" dirty="0"/>
              <a:t>Secundaire geslachtskenmerken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88123"/>
            <a:ext cx="8229600" cy="4636477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NL" sz="2800" dirty="0"/>
              <a:t>Mannelijk</a:t>
            </a:r>
          </a:p>
          <a:p>
            <a:pPr marL="0" indent="0">
              <a:lnSpc>
                <a:spcPct val="90000"/>
              </a:lnSpc>
              <a:buNone/>
            </a:pPr>
            <a:endParaRPr lang="nl-NL" sz="2800" dirty="0"/>
          </a:p>
          <a:p>
            <a:pPr>
              <a:lnSpc>
                <a:spcPct val="90000"/>
              </a:lnSpc>
            </a:pPr>
            <a:r>
              <a:rPr lang="nl-NL" sz="2800" dirty="0"/>
              <a:t>Groei van zaadballen en penis</a:t>
            </a:r>
          </a:p>
          <a:p>
            <a:pPr>
              <a:lnSpc>
                <a:spcPct val="90000"/>
              </a:lnSpc>
            </a:pPr>
            <a:r>
              <a:rPr lang="nl-NL" sz="2800" dirty="0"/>
              <a:t>Groei strottenhoofd</a:t>
            </a:r>
          </a:p>
          <a:p>
            <a:pPr>
              <a:lnSpc>
                <a:spcPct val="90000"/>
              </a:lnSpc>
            </a:pPr>
            <a:r>
              <a:rPr lang="nl-NL" sz="2800" dirty="0"/>
              <a:t>Het ontwikkelen van volwassen beharingspatroon:</a:t>
            </a:r>
          </a:p>
          <a:p>
            <a:pPr lvl="1">
              <a:lnSpc>
                <a:spcPct val="90000"/>
              </a:lnSpc>
            </a:pPr>
            <a:r>
              <a:rPr lang="nl-NL" sz="2600" dirty="0"/>
              <a:t>Meer lichaamsbeharing</a:t>
            </a:r>
          </a:p>
          <a:p>
            <a:pPr lvl="1">
              <a:lnSpc>
                <a:spcPct val="90000"/>
              </a:lnSpc>
            </a:pPr>
            <a:r>
              <a:rPr lang="nl-NL" sz="2600" dirty="0"/>
              <a:t>Okselhaar</a:t>
            </a:r>
          </a:p>
          <a:p>
            <a:pPr lvl="1">
              <a:lnSpc>
                <a:spcPct val="90000"/>
              </a:lnSpc>
            </a:pPr>
            <a:r>
              <a:rPr lang="nl-NL" sz="2600" dirty="0"/>
              <a:t>Snor- en baardgroei </a:t>
            </a:r>
          </a:p>
          <a:p>
            <a:pPr lvl="1">
              <a:lnSpc>
                <a:spcPct val="90000"/>
              </a:lnSpc>
            </a:pPr>
            <a:r>
              <a:rPr lang="nl-NL" sz="2600" dirty="0"/>
              <a:t>Schaamhaar </a:t>
            </a:r>
          </a:p>
          <a:p>
            <a:pPr>
              <a:lnSpc>
                <a:spcPct val="90000"/>
              </a:lnSpc>
            </a:pPr>
            <a:r>
              <a:rPr lang="nl-NL" sz="2800" dirty="0"/>
              <a:t>Spierontwikkeling (grotere voedselbehoefte)</a:t>
            </a:r>
          </a:p>
        </p:txBody>
      </p:sp>
    </p:spTree>
    <p:extLst>
      <p:ext uri="{BB962C8B-B14F-4D97-AF65-F5344CB8AC3E}">
        <p14:creationId xmlns:p14="http://schemas.microsoft.com/office/powerpoint/2010/main" val="98268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245202-8820-42A5-880A-673E05C27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Geslachtsorganen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B754DD-8A0D-4ADA-ACD8-FA145AFA3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Te verdelen in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Inwendig</a:t>
            </a:r>
          </a:p>
          <a:p>
            <a:r>
              <a:rPr lang="nl-NL" dirty="0"/>
              <a:t>Uitwendig </a:t>
            </a:r>
          </a:p>
        </p:txBody>
      </p:sp>
      <p:pic>
        <p:nvPicPr>
          <p:cNvPr id="4" name="Picture 6" descr="man vrouw">
            <a:extLst>
              <a:ext uri="{FF2B5EF4-FFF2-40B4-BE49-F238E27FC236}">
                <a16:creationId xmlns:a16="http://schemas.microsoft.com/office/drawing/2014/main" id="{FC395882-643C-468E-80E0-9317BDA1B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3375" y="578738"/>
            <a:ext cx="2120986" cy="253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2E36A282-E4E8-4F42-AD4C-A87A6B58B0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378" y="4234375"/>
            <a:ext cx="2683454" cy="158860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01B12EDF-BEE5-4D6E-9F57-0D2E56FF08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213" y="3753786"/>
            <a:ext cx="2167128" cy="227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443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DE192F-414F-4332-BD3F-B6D3636A7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De vrouwelijke geslachtsorganen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4172C3-41A8-4C34-8D75-5913D752E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Anatomie</a:t>
            </a:r>
          </a:p>
          <a:p>
            <a:pPr marL="0" indent="0">
              <a:buNone/>
            </a:pPr>
            <a:r>
              <a:rPr lang="nl-NL" dirty="0">
                <a:hlinkClick r:id="rId2"/>
              </a:rPr>
              <a:t>https://www.bioplek.org/animaties/voortplanting/vrgeslachtsorg.html</a:t>
            </a:r>
            <a:r>
              <a:rPr lang="nl-NL" dirty="0"/>
              <a:t>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56C374F-785D-4D2F-925E-46D9FE26DC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025" y="3944870"/>
            <a:ext cx="2379730" cy="237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683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FBC81CC818C44D999805BCEB722B5A" ma:contentTypeVersion="9" ma:contentTypeDescription="Een nieuw document maken." ma:contentTypeScope="" ma:versionID="e0653b9c3a8a0defd8145176c5895480">
  <xsd:schema xmlns:xsd="http://www.w3.org/2001/XMLSchema" xmlns:xs="http://www.w3.org/2001/XMLSchema" xmlns:p="http://schemas.microsoft.com/office/2006/metadata/properties" xmlns:ns2="1a54669d-c472-447b-94aa-806d01968246" xmlns:ns3="d6aeae6d-abcb-46cd-8437-dc87b44d9692" targetNamespace="http://schemas.microsoft.com/office/2006/metadata/properties" ma:root="true" ma:fieldsID="a5ff1abcd5e7c3da5fb219e8efa213f7" ns2:_="" ns3:_="">
    <xsd:import namespace="1a54669d-c472-447b-94aa-806d01968246"/>
    <xsd:import namespace="d6aeae6d-abcb-46cd-8437-dc87b44d96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54669d-c472-447b-94aa-806d019682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eae6d-abcb-46cd-8437-dc87b44d96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E08F32-B33A-4BB1-A0FC-4C9FCC3BA7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54669d-c472-447b-94aa-806d01968246"/>
    <ds:schemaRef ds:uri="d6aeae6d-abcb-46cd-8437-dc87b44d96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E61D65-999E-4619-89BA-BD7E5B7B60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2FD250-F366-4A0D-BB23-146C3382B10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363</Words>
  <Application>Microsoft Office PowerPoint</Application>
  <PresentationFormat>Diavoorstelling (4:3)</PresentationFormat>
  <Paragraphs>128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Calibri</vt:lpstr>
      <vt:lpstr>Constantia</vt:lpstr>
      <vt:lpstr>Wingdings 2</vt:lpstr>
      <vt:lpstr>Stroom</vt:lpstr>
      <vt:lpstr>Gezondheidskunde </vt:lpstr>
      <vt:lpstr>Deze periode</vt:lpstr>
      <vt:lpstr>Introductie deze periode</vt:lpstr>
      <vt:lpstr>Geslachtskenmerken</vt:lpstr>
      <vt:lpstr>Primaire geslachtskenmerken</vt:lpstr>
      <vt:lpstr>Secundaire geslachtskenmerken</vt:lpstr>
      <vt:lpstr>Secundaire geslachtskenmerken</vt:lpstr>
      <vt:lpstr>Geslachtsorganen</vt:lpstr>
      <vt:lpstr>De vrouwelijke geslachtsorganen</vt:lpstr>
      <vt:lpstr>De vrouwelijke geslachtsorganen</vt:lpstr>
      <vt:lpstr>Inwendig</vt:lpstr>
      <vt:lpstr>De mannelijke geslachtorganen</vt:lpstr>
      <vt:lpstr>Uitwendig</vt:lpstr>
      <vt:lpstr>Inwendig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...</dc:title>
  <dc:creator>Femke van der Wal</dc:creator>
  <cp:lastModifiedBy>Femke van der Wal</cp:lastModifiedBy>
  <cp:revision>24</cp:revision>
  <dcterms:modified xsi:type="dcterms:W3CDTF">2020-10-29T10:33:23Z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0x010100CBFBC81CC818C44D999805BCEB722B5A</vt:lpwstr>
  </property>
</Properties>
</file>